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92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AF917-BF85-448C-AFF2-9587D9E0FC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4962576-2715-4AA4-8841-00235B17C7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190003-D8E2-443F-8042-2373FBB617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0443F9-CA96-408B-895E-C01E1663FF06}" type="datetimeFigureOut">
              <a:rPr lang="en-US" smtClean="0"/>
              <a:t>5/9/2021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B6C51A-4471-439D-82BD-05E6DCCE1B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6C6B82-3F9A-4EBC-A446-91C9C295F3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70735-D42C-4346-9C84-AF26B6CB22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0876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C3761-B2AD-4DF8-9F1F-9BF7BD399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A8D925-8F28-40FD-AC9A-47CBE57F20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1F266C-C617-482A-A15A-C3BAC9CF92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0443F9-CA96-408B-895E-C01E1663FF06}" type="datetimeFigureOut">
              <a:rPr lang="en-US" smtClean="0"/>
              <a:t>5/9/2021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DF8C35-DF87-447F-99B9-B981BA6FC0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946BA5-4CE2-4055-9E74-B53A56EEB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70735-D42C-4346-9C84-AF26B6CB22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9480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0DD6A3C-0F49-4FAD-9529-05B76360285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97BDB6-42D7-4B56-8103-DADA2ABAB6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470276-AA04-4EC5-B402-C8676868DF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0443F9-CA96-408B-895E-C01E1663FF06}" type="datetimeFigureOut">
              <a:rPr lang="en-US" smtClean="0"/>
              <a:t>5/9/2021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53D2CD-CF6A-48AC-ACAD-BB951375CA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B3068D-64A1-4FD6-917E-92E1AECB5F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70735-D42C-4346-9C84-AF26B6CB22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0042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2D9A2D-A337-4D42-8DAF-07C317DF6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B88E6F-569C-4C08-B159-ECCA1169E2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5AD58C-D92B-46EE-B92F-887D365BE2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0443F9-CA96-408B-895E-C01E1663FF06}" type="datetimeFigureOut">
              <a:rPr lang="en-US" smtClean="0"/>
              <a:t>5/9/2021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8FC81C-FE6E-482C-88FD-3FE274C546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4B8F5F-AE43-4000-BBF9-ED9DCA1D9D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70735-D42C-4346-9C84-AF26B6CB22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51925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78C57-732B-4830-A9D8-AC2CB89A5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FC49E4-F53B-44D0-8009-82C281AD0A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920870-5E71-4F12-8CB2-7C7179D49B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0443F9-CA96-408B-895E-C01E1663FF06}" type="datetimeFigureOut">
              <a:rPr lang="en-US" smtClean="0"/>
              <a:t>5/9/2021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486418-5636-4062-9982-A65F1E0EAD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04E5FF-4F2F-4072-BC14-25248F230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70735-D42C-4346-9C84-AF26B6CB22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1374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5B444E-B293-4A9A-8AA8-36781A5130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6E5CE2-3D84-4DA7-B802-B00CAF639B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8EB2A4-A4C7-42D5-8734-5E873FD70C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BF94C2-6CFD-437E-9B96-D1951220C7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0443F9-CA96-408B-895E-C01E1663FF06}" type="datetimeFigureOut">
              <a:rPr lang="en-US" smtClean="0"/>
              <a:t>5/9/2021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3484EF-71FD-41F7-B241-30549A1849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901C6B-65E7-4F10-8D59-B38094721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70735-D42C-4346-9C84-AF26B6CB22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3318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FE7A1-B6CC-4851-AE61-0033932408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4908CF-4EFA-437A-A059-DA90A064C8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FAD7DE-0EC9-401D-9906-96595AD212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9B75057-BD41-4519-919D-F8CCAD0CB6A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ECCE417-B010-4E0C-AADB-46865F4C01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68AE855-C891-4935-8A41-42A945393C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0443F9-CA96-408B-895E-C01E1663FF06}" type="datetimeFigureOut">
              <a:rPr lang="en-US" smtClean="0"/>
              <a:t>5/9/2021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DC6B283-4F99-417F-8669-23A2D96038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F18CB71-F349-42A1-9F93-2ED2B7B133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70735-D42C-4346-9C84-AF26B6CB22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38125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B302F2-6DAA-433A-A0C7-4C0AED1E44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55D8AA-D331-4387-921B-B7BC8D43CC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0443F9-CA96-408B-895E-C01E1663FF06}" type="datetimeFigureOut">
              <a:rPr lang="en-US" smtClean="0"/>
              <a:t>5/9/2021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022A04-C675-43A9-A8C0-AB14E07FE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E2B12C-949E-4692-BB0B-13BAB0EB8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70735-D42C-4346-9C84-AF26B6CB22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5492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F8D6815-E698-4287-97F6-BC6E946BA3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0443F9-CA96-408B-895E-C01E1663FF06}" type="datetimeFigureOut">
              <a:rPr lang="en-US" smtClean="0"/>
              <a:t>5/9/2021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01AC40A-7496-4863-A6E8-92A737085F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3F43E0-D1FD-4D73-AB6F-84F02D7B0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70735-D42C-4346-9C84-AF26B6CB22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8018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58BBCC-BE69-4723-A2F4-D452D7F27A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4B6D9D-1B41-46D1-9D44-94E2D33211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5F4644-29FF-42E3-97BA-B9396F07AF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8B23B3-88E5-4D4C-80C9-692FF25343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0443F9-CA96-408B-895E-C01E1663FF06}" type="datetimeFigureOut">
              <a:rPr lang="en-US" smtClean="0"/>
              <a:t>5/9/2021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7C9924-2057-4030-80C5-5B0B5BDA9B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654431-EAA5-4A74-91D8-5FB8507BE7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70735-D42C-4346-9C84-AF26B6CB22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2509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6E9B2-DC02-4A90-B69E-22EE9E993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8BA3CA9-F062-4ABF-A10C-42C9DE6521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03F0C4-BB00-44C6-A94B-AB4A7E35D9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E7E053-275D-4C28-9BC3-F680E11FBC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0443F9-CA96-408B-895E-C01E1663FF06}" type="datetimeFigureOut">
              <a:rPr lang="en-US" smtClean="0"/>
              <a:t>5/9/2021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B7AF1F-2FC6-4BA8-B319-D4AB10515A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85FF44-53CD-4AA7-AF7A-97ADD6C4C6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70735-D42C-4346-9C84-AF26B6CB22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5303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107D61C-2178-4178-A730-13AC1553CC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6A44E6-28C0-4967-A9DE-301F705054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19992A-DE94-4900-96FE-124AE9B6B2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0443F9-CA96-408B-895E-C01E1663FF06}" type="datetimeFigureOut">
              <a:rPr lang="en-US" smtClean="0"/>
              <a:t>5/9/2021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CE8855-1B79-4A3C-8B2D-A7D8B91C43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1909C2-494B-47EB-ACD0-626B575E64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170735-D42C-4346-9C84-AF26B6CB22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6117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427A4-5B75-47BE-A0A7-6E3005C0E98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CS561 Final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6C25D4-DB02-47ED-9226-175114B968F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Caleb Elliott</a:t>
            </a:r>
          </a:p>
        </p:txBody>
      </p:sp>
    </p:spTree>
    <p:extLst>
      <p:ext uri="{BB962C8B-B14F-4D97-AF65-F5344CB8AC3E}">
        <p14:creationId xmlns:p14="http://schemas.microsoft.com/office/powerpoint/2010/main" val="22172611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86F4AC-B141-421E-8503-4C49199AD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#9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03BFB3-2F00-4165-9F33-859306308BAC}"/>
              </a:ext>
            </a:extLst>
          </p:cNvPr>
          <p:cNvSpPr txBox="1"/>
          <p:nvPr/>
        </p:nvSpPr>
        <p:spPr>
          <a:xfrm>
            <a:off x="612396" y="1501629"/>
            <a:ext cx="378343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Normalized:</a:t>
            </a:r>
          </a:p>
          <a:p>
            <a:r>
              <a:rPr lang="en-US" dirty="0"/>
              <a:t>(A,B) A-&gt;B</a:t>
            </a:r>
          </a:p>
          <a:p>
            <a:r>
              <a:rPr lang="en-US" dirty="0"/>
              <a:t>(B,C) B-&gt;C</a:t>
            </a:r>
          </a:p>
          <a:p>
            <a:r>
              <a:rPr lang="en-US" dirty="0"/>
              <a:t>(C,D) C-&gt;D</a:t>
            </a:r>
          </a:p>
          <a:p>
            <a:r>
              <a:rPr lang="en-US" dirty="0"/>
              <a:t>(D,E) D-&gt;E</a:t>
            </a:r>
          </a:p>
        </p:txBody>
      </p:sp>
      <p:pic>
        <p:nvPicPr>
          <p:cNvPr id="8" name="Picture 7" descr="Text, letter&#10;&#10;Description automatically generated">
            <a:extLst>
              <a:ext uri="{FF2B5EF4-FFF2-40B4-BE49-F238E27FC236}">
                <a16:creationId xmlns:a16="http://schemas.microsoft.com/office/drawing/2014/main" id="{06231B60-266D-4936-86BB-0E2A848612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250" y="0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2254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D04176-49E8-4619-8B47-9AD6CD083B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#10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64E334-2C20-4403-AEC4-09686A3BA5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(A, B) A-&gt;B</a:t>
            </a:r>
          </a:p>
          <a:p>
            <a:r>
              <a:rPr lang="en-US" dirty="0"/>
              <a:t>(B, C) B-&gt;C</a:t>
            </a:r>
          </a:p>
          <a:p>
            <a:r>
              <a:rPr lang="en-US" dirty="0"/>
              <a:t>(C,D) C-&gt;D</a:t>
            </a:r>
          </a:p>
          <a:p>
            <a:r>
              <a:rPr lang="en-US" dirty="0"/>
              <a:t>(A, E, F) (A foreign key reference to (A, B))</a:t>
            </a:r>
          </a:p>
        </p:txBody>
      </p:sp>
    </p:spTree>
    <p:extLst>
      <p:ext uri="{BB962C8B-B14F-4D97-AF65-F5344CB8AC3E}">
        <p14:creationId xmlns:p14="http://schemas.microsoft.com/office/powerpoint/2010/main" val="30215330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08C52-5044-4707-B774-D7F8821E6B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#11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DD4CA0-C41E-4130-B30F-37B2A196EB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(A, B, C) A-&gt;BC, B-&gt;A</a:t>
            </a:r>
          </a:p>
          <a:p>
            <a:r>
              <a:rPr lang="en-US" dirty="0"/>
              <a:t>(C,D) C-&gt;D</a:t>
            </a:r>
          </a:p>
        </p:txBody>
      </p:sp>
    </p:spTree>
    <p:extLst>
      <p:ext uri="{BB962C8B-B14F-4D97-AF65-F5344CB8AC3E}">
        <p14:creationId xmlns:p14="http://schemas.microsoft.com/office/powerpoint/2010/main" val="9820589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6A89FB-1D30-4C61-83CD-C5A5207D60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#1</a:t>
            </a:r>
          </a:p>
        </p:txBody>
      </p:sp>
      <p:sp>
        <p:nvSpPr>
          <p:cNvPr id="4" name="Text Box 39">
            <a:extLst>
              <a:ext uri="{FF2B5EF4-FFF2-40B4-BE49-F238E27FC236}">
                <a16:creationId xmlns:a16="http://schemas.microsoft.com/office/drawing/2014/main" id="{6A302F94-491A-47E1-9BF0-0A66AC37B8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18522" y="1876542"/>
            <a:ext cx="2843792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altLang="en-US" sz="1600" dirty="0"/>
              <a:t>| </a:t>
            </a:r>
            <a:r>
              <a:rPr lang="en-US" altLang="en-US" sz="1600" u="sng" dirty="0" err="1"/>
              <a:t>keyOfA</a:t>
            </a:r>
            <a:r>
              <a:rPr lang="en-US" altLang="en-US" sz="1600" dirty="0"/>
              <a:t> |  </a:t>
            </a:r>
            <a:r>
              <a:rPr lang="en-US" altLang="en-US" sz="1600" dirty="0" err="1"/>
              <a:t>attrOfA</a:t>
            </a:r>
            <a:r>
              <a:rPr lang="en-US" altLang="en-US" sz="1600" dirty="0"/>
              <a:t> | </a:t>
            </a:r>
            <a:r>
              <a:rPr lang="en-US" altLang="en-US" sz="1600" dirty="0" err="1"/>
              <a:t>derivedAttr</a:t>
            </a:r>
            <a:endParaRPr lang="en-US" altLang="en-US" sz="1600" b="1" dirty="0">
              <a:solidFill>
                <a:schemeClr val="accent2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06263F-7C95-4ACB-8F07-41F85950CBC5}"/>
              </a:ext>
            </a:extLst>
          </p:cNvPr>
          <p:cNvSpPr txBox="1"/>
          <p:nvPr/>
        </p:nvSpPr>
        <p:spPr>
          <a:xfrm>
            <a:off x="880845" y="1862356"/>
            <a:ext cx="1275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F328F1-D20E-4633-A93E-D0598F0ACA30}"/>
              </a:ext>
            </a:extLst>
          </p:cNvPr>
          <p:cNvSpPr txBox="1"/>
          <p:nvPr/>
        </p:nvSpPr>
        <p:spPr>
          <a:xfrm>
            <a:off x="838200" y="2351822"/>
            <a:ext cx="24418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WEAK</a:t>
            </a:r>
          </a:p>
        </p:txBody>
      </p:sp>
      <p:sp>
        <p:nvSpPr>
          <p:cNvPr id="7" name="Text Box 39">
            <a:extLst>
              <a:ext uri="{FF2B5EF4-FFF2-40B4-BE49-F238E27FC236}">
                <a16:creationId xmlns:a16="http://schemas.microsoft.com/office/drawing/2014/main" id="{F0695704-DE14-4509-84F6-ABE32339F1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88368" y="2367406"/>
            <a:ext cx="2935419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altLang="en-US" sz="1600" dirty="0"/>
              <a:t>| </a:t>
            </a:r>
            <a:r>
              <a:rPr lang="en-US" altLang="en-US" sz="1600" dirty="0" err="1"/>
              <a:t>attrOfWk</a:t>
            </a:r>
            <a:r>
              <a:rPr lang="en-US" altLang="en-US" sz="1600" dirty="0"/>
              <a:t> |  </a:t>
            </a:r>
            <a:r>
              <a:rPr lang="en-US" altLang="en-US" sz="1600" u="sng" dirty="0" err="1"/>
              <a:t>partialKey</a:t>
            </a:r>
            <a:r>
              <a:rPr lang="en-US" altLang="en-US" sz="1600" u="sng" dirty="0"/>
              <a:t> | </a:t>
            </a:r>
            <a:r>
              <a:rPr lang="en-US" altLang="en-US" sz="1600" u="sng" dirty="0" err="1"/>
              <a:t>keyOfA</a:t>
            </a:r>
            <a:endParaRPr lang="en-US" altLang="en-US" sz="1600" b="1" dirty="0">
              <a:solidFill>
                <a:schemeClr val="accent2"/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CAE531E-0878-421F-BB48-D9E4B7790DAA}"/>
              </a:ext>
            </a:extLst>
          </p:cNvPr>
          <p:cNvCxnSpPr/>
          <p:nvPr/>
        </p:nvCxnSpPr>
        <p:spPr>
          <a:xfrm flipH="1" flipV="1">
            <a:off x="2801924" y="2215096"/>
            <a:ext cx="1795244" cy="1523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68568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800A4-8419-4D02-B05A-537470204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#2</a:t>
            </a:r>
          </a:p>
        </p:txBody>
      </p:sp>
      <p:sp>
        <p:nvSpPr>
          <p:cNvPr id="4" name="Text Box 39">
            <a:extLst>
              <a:ext uri="{FF2B5EF4-FFF2-40B4-BE49-F238E27FC236}">
                <a16:creationId xmlns:a16="http://schemas.microsoft.com/office/drawing/2014/main" id="{ED1164B6-738A-4638-B0A5-113EAA2B74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18522" y="1876542"/>
            <a:ext cx="2672526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altLang="en-US" sz="1600" dirty="0"/>
              <a:t>| </a:t>
            </a:r>
            <a:r>
              <a:rPr lang="en-US" altLang="en-US" sz="1600" u="sng" dirty="0" err="1"/>
              <a:t>keyOfC</a:t>
            </a:r>
            <a:r>
              <a:rPr lang="en-US" altLang="en-US" sz="1600" dirty="0"/>
              <a:t> |  </a:t>
            </a:r>
            <a:r>
              <a:rPr lang="en-US" altLang="en-US" sz="1600" dirty="0" err="1"/>
              <a:t>attrOfC</a:t>
            </a:r>
            <a:r>
              <a:rPr lang="en-US" altLang="en-US" sz="1600" dirty="0"/>
              <a:t> | </a:t>
            </a:r>
            <a:r>
              <a:rPr lang="en-US" altLang="en-US" sz="1600" dirty="0" err="1"/>
              <a:t>multiKey</a:t>
            </a:r>
            <a:endParaRPr lang="en-US" altLang="en-US" sz="1600" b="1" dirty="0">
              <a:solidFill>
                <a:schemeClr val="accent2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89EBB6-1435-4B07-B7AA-06CD79162B01}"/>
              </a:ext>
            </a:extLst>
          </p:cNvPr>
          <p:cNvSpPr txBox="1"/>
          <p:nvPr/>
        </p:nvSpPr>
        <p:spPr>
          <a:xfrm>
            <a:off x="880845" y="1862356"/>
            <a:ext cx="1275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2A7AFE-BC68-433B-B01C-6DB431852F88}"/>
              </a:ext>
            </a:extLst>
          </p:cNvPr>
          <p:cNvSpPr txBox="1"/>
          <p:nvPr/>
        </p:nvSpPr>
        <p:spPr>
          <a:xfrm>
            <a:off x="838200" y="2351822"/>
            <a:ext cx="24418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ATTR</a:t>
            </a:r>
          </a:p>
        </p:txBody>
      </p:sp>
      <p:sp>
        <p:nvSpPr>
          <p:cNvPr id="7" name="Text Box 39">
            <a:extLst>
              <a:ext uri="{FF2B5EF4-FFF2-40B4-BE49-F238E27FC236}">
                <a16:creationId xmlns:a16="http://schemas.microsoft.com/office/drawing/2014/main" id="{567A0026-8FC0-4BF3-ABC8-394F89AC7A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88368" y="2367406"/>
            <a:ext cx="3324949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altLang="en-US" sz="1600" dirty="0"/>
              <a:t>| </a:t>
            </a:r>
            <a:r>
              <a:rPr lang="en-US" altLang="en-US" sz="1600" u="sng" dirty="0" err="1"/>
              <a:t>multiKey</a:t>
            </a:r>
            <a:r>
              <a:rPr lang="en-US" altLang="en-US" sz="1600" dirty="0"/>
              <a:t> |  attribute1 | attribute2 | …</a:t>
            </a:r>
            <a:endParaRPr lang="en-US" altLang="en-US" sz="1600" b="1" dirty="0">
              <a:solidFill>
                <a:schemeClr val="accent2"/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894CE53-DC6D-4AE1-A9D5-7363257B815D}"/>
              </a:ext>
            </a:extLst>
          </p:cNvPr>
          <p:cNvCxnSpPr>
            <a:cxnSpLocks/>
          </p:cNvCxnSpPr>
          <p:nvPr/>
        </p:nvCxnSpPr>
        <p:spPr>
          <a:xfrm flipH="1">
            <a:off x="3280095" y="2215096"/>
            <a:ext cx="1183049" cy="1523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56734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567DD4-AEC1-47EE-A6F8-095D0DE5BD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#3</a:t>
            </a:r>
          </a:p>
        </p:txBody>
      </p:sp>
      <p:sp>
        <p:nvSpPr>
          <p:cNvPr id="4" name="Text Box 39">
            <a:extLst>
              <a:ext uri="{FF2B5EF4-FFF2-40B4-BE49-F238E27FC236}">
                <a16:creationId xmlns:a16="http://schemas.microsoft.com/office/drawing/2014/main" id="{D8300F48-A6AB-43BC-8D07-83AC40A727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18522" y="1876542"/>
            <a:ext cx="1843774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altLang="en-US" sz="1600" dirty="0"/>
              <a:t>| </a:t>
            </a:r>
            <a:r>
              <a:rPr lang="en-US" altLang="en-US" sz="1600" u="sng" dirty="0" err="1"/>
              <a:t>keyOfB</a:t>
            </a:r>
            <a:r>
              <a:rPr lang="en-US" altLang="en-US" sz="1600" dirty="0"/>
              <a:t> |  </a:t>
            </a:r>
            <a:r>
              <a:rPr lang="en-US" altLang="en-US" sz="1600" dirty="0" err="1"/>
              <a:t>attrOfB</a:t>
            </a:r>
            <a:r>
              <a:rPr lang="en-US" altLang="en-US" sz="1600" dirty="0"/>
              <a:t> |</a:t>
            </a:r>
            <a:endParaRPr lang="en-US" altLang="en-US" sz="1600" b="1" dirty="0">
              <a:solidFill>
                <a:schemeClr val="accent2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C633F2-73D4-4EE5-8AD9-31E2FA350539}"/>
              </a:ext>
            </a:extLst>
          </p:cNvPr>
          <p:cNvSpPr txBox="1"/>
          <p:nvPr/>
        </p:nvSpPr>
        <p:spPr>
          <a:xfrm>
            <a:off x="880845" y="1862356"/>
            <a:ext cx="1275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559545-858D-465E-BE7A-B7F7042805C3}"/>
              </a:ext>
            </a:extLst>
          </p:cNvPr>
          <p:cNvSpPr txBox="1"/>
          <p:nvPr/>
        </p:nvSpPr>
        <p:spPr>
          <a:xfrm>
            <a:off x="838200" y="2351822"/>
            <a:ext cx="24418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bb</a:t>
            </a:r>
          </a:p>
        </p:txBody>
      </p:sp>
      <p:sp>
        <p:nvSpPr>
          <p:cNvPr id="7" name="Text Box 39">
            <a:extLst>
              <a:ext uri="{FF2B5EF4-FFF2-40B4-BE49-F238E27FC236}">
                <a16:creationId xmlns:a16="http://schemas.microsoft.com/office/drawing/2014/main" id="{BDDC104C-AB6C-4CD6-BE67-4CC76405C1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88368" y="2367406"/>
            <a:ext cx="1534394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altLang="en-US" sz="1600" dirty="0"/>
              <a:t>| </a:t>
            </a:r>
            <a:r>
              <a:rPr lang="en-US" altLang="en-US" sz="1600" u="sng" dirty="0"/>
              <a:t>child</a:t>
            </a:r>
            <a:r>
              <a:rPr lang="en-US" altLang="en-US" sz="1600" dirty="0"/>
              <a:t> |  </a:t>
            </a:r>
            <a:r>
              <a:rPr lang="en-US" altLang="en-US" sz="1600" u="sng" dirty="0" err="1"/>
              <a:t>keyOfB</a:t>
            </a:r>
            <a:endParaRPr lang="en-US" altLang="en-US" sz="1600" b="1" dirty="0">
              <a:solidFill>
                <a:schemeClr val="accent2"/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AE422C9-3D94-4F82-9036-6219E2885365}"/>
              </a:ext>
            </a:extLst>
          </p:cNvPr>
          <p:cNvCxnSpPr>
            <a:cxnSpLocks/>
          </p:cNvCxnSpPr>
          <p:nvPr/>
        </p:nvCxnSpPr>
        <p:spPr>
          <a:xfrm flipH="1" flipV="1">
            <a:off x="2801924" y="2215096"/>
            <a:ext cx="757705" cy="1523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41164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7D3669-C78F-40D9-8239-A615CDC22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#4</a:t>
            </a:r>
          </a:p>
        </p:txBody>
      </p:sp>
      <p:sp>
        <p:nvSpPr>
          <p:cNvPr id="4" name="Text Box 39">
            <a:extLst>
              <a:ext uri="{FF2B5EF4-FFF2-40B4-BE49-F238E27FC236}">
                <a16:creationId xmlns:a16="http://schemas.microsoft.com/office/drawing/2014/main" id="{D750A1A4-3BC2-4494-9709-F0DAB05F3A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18522" y="1876542"/>
            <a:ext cx="310989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altLang="en-US" sz="1600" dirty="0"/>
              <a:t>| </a:t>
            </a:r>
            <a:r>
              <a:rPr lang="en-US" altLang="en-US" sz="1600" u="sng" dirty="0" err="1"/>
              <a:t>keyOfA</a:t>
            </a:r>
            <a:r>
              <a:rPr lang="en-US" altLang="en-US" sz="1600" dirty="0"/>
              <a:t> |  </a:t>
            </a:r>
            <a:r>
              <a:rPr lang="en-US" altLang="en-US" sz="1600" dirty="0" err="1"/>
              <a:t>attrOfA</a:t>
            </a:r>
            <a:r>
              <a:rPr lang="en-US" altLang="en-US" sz="1600" dirty="0"/>
              <a:t> | </a:t>
            </a:r>
            <a:r>
              <a:rPr lang="en-US" altLang="en-US" sz="1600" dirty="0" err="1"/>
              <a:t>abKey</a:t>
            </a:r>
            <a:r>
              <a:rPr lang="en-US" altLang="en-US" sz="1600" dirty="0"/>
              <a:t> | </a:t>
            </a:r>
            <a:r>
              <a:rPr lang="en-US" altLang="en-US" sz="1600" dirty="0" err="1"/>
              <a:t>baKey</a:t>
            </a:r>
            <a:endParaRPr lang="en-US" altLang="en-US" sz="1600" b="1" dirty="0">
              <a:solidFill>
                <a:schemeClr val="accent2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B70974-834C-40AF-AD95-0C4B4DF12C46}"/>
              </a:ext>
            </a:extLst>
          </p:cNvPr>
          <p:cNvSpPr txBox="1"/>
          <p:nvPr/>
        </p:nvSpPr>
        <p:spPr>
          <a:xfrm>
            <a:off x="880845" y="1862356"/>
            <a:ext cx="1275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27B8BA-FAB1-4A81-8534-842224ED6FDE}"/>
              </a:ext>
            </a:extLst>
          </p:cNvPr>
          <p:cNvSpPr txBox="1"/>
          <p:nvPr/>
        </p:nvSpPr>
        <p:spPr>
          <a:xfrm>
            <a:off x="838200" y="2351822"/>
            <a:ext cx="24418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ab</a:t>
            </a:r>
          </a:p>
        </p:txBody>
      </p:sp>
      <p:sp>
        <p:nvSpPr>
          <p:cNvPr id="7" name="Text Box 39">
            <a:extLst>
              <a:ext uri="{FF2B5EF4-FFF2-40B4-BE49-F238E27FC236}">
                <a16:creationId xmlns:a16="http://schemas.microsoft.com/office/drawing/2014/main" id="{795F6209-B768-4129-8E01-8757E1C721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88368" y="2367406"/>
            <a:ext cx="1877437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altLang="en-US" sz="1600" dirty="0"/>
              <a:t>| </a:t>
            </a:r>
            <a:r>
              <a:rPr lang="en-US" altLang="en-US" sz="1600" u="sng" dirty="0" err="1"/>
              <a:t>abKey</a:t>
            </a:r>
            <a:r>
              <a:rPr lang="en-US" altLang="en-US" sz="1600" dirty="0"/>
              <a:t> |  </a:t>
            </a:r>
            <a:r>
              <a:rPr lang="en-US" altLang="en-US" sz="1600" dirty="0" err="1"/>
              <a:t>attrOfAB</a:t>
            </a:r>
            <a:r>
              <a:rPr lang="en-US" altLang="en-US" sz="1600" dirty="0"/>
              <a:t> |</a:t>
            </a:r>
            <a:endParaRPr lang="en-US" altLang="en-US" sz="1600" b="1" dirty="0">
              <a:solidFill>
                <a:schemeClr val="accent2"/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7F9A91C-B58B-44CC-948A-06E075834057}"/>
              </a:ext>
            </a:extLst>
          </p:cNvPr>
          <p:cNvCxnSpPr>
            <a:cxnSpLocks/>
          </p:cNvCxnSpPr>
          <p:nvPr/>
        </p:nvCxnSpPr>
        <p:spPr>
          <a:xfrm flipH="1">
            <a:off x="3338370" y="2215096"/>
            <a:ext cx="1124775" cy="2510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Box 39">
            <a:extLst>
              <a:ext uri="{FF2B5EF4-FFF2-40B4-BE49-F238E27FC236}">
                <a16:creationId xmlns:a16="http://schemas.microsoft.com/office/drawing/2014/main" id="{71B0B35B-EBEF-4069-A385-1A372C620E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18522" y="2769054"/>
            <a:ext cx="1866088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altLang="en-US" sz="1600" dirty="0"/>
              <a:t>| </a:t>
            </a:r>
            <a:r>
              <a:rPr lang="en-US" altLang="en-US" sz="1600" u="sng" dirty="0" err="1"/>
              <a:t>baKey</a:t>
            </a:r>
            <a:r>
              <a:rPr lang="en-US" altLang="en-US" sz="1600" dirty="0"/>
              <a:t> |  </a:t>
            </a:r>
            <a:r>
              <a:rPr lang="en-US" altLang="en-US" sz="1600" dirty="0" err="1"/>
              <a:t>attrOfBA</a:t>
            </a:r>
            <a:r>
              <a:rPr lang="en-US" altLang="en-US" sz="1600" dirty="0"/>
              <a:t> |</a:t>
            </a:r>
            <a:endParaRPr lang="en-US" altLang="en-US" sz="1600" b="1" dirty="0">
              <a:solidFill>
                <a:schemeClr val="accent2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56D6CA4-0A1E-458F-9D6C-5B45340A6817}"/>
              </a:ext>
            </a:extLst>
          </p:cNvPr>
          <p:cNvSpPr txBox="1"/>
          <p:nvPr/>
        </p:nvSpPr>
        <p:spPr>
          <a:xfrm>
            <a:off x="880845" y="2754868"/>
            <a:ext cx="1275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ba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029D180-DDD8-4858-B6DE-527AED75DD3A}"/>
              </a:ext>
            </a:extLst>
          </p:cNvPr>
          <p:cNvSpPr txBox="1"/>
          <p:nvPr/>
        </p:nvSpPr>
        <p:spPr>
          <a:xfrm>
            <a:off x="838200" y="3244334"/>
            <a:ext cx="24418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2" name="Text Box 39">
            <a:extLst>
              <a:ext uri="{FF2B5EF4-FFF2-40B4-BE49-F238E27FC236}">
                <a16:creationId xmlns:a16="http://schemas.microsoft.com/office/drawing/2014/main" id="{40DB9EEB-3BEC-4371-A277-029C1BE8B7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88368" y="3259918"/>
            <a:ext cx="3058851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altLang="en-US" sz="1600" dirty="0"/>
              <a:t>| </a:t>
            </a:r>
            <a:r>
              <a:rPr lang="en-US" altLang="en-US" sz="1600" u="sng" dirty="0" err="1"/>
              <a:t>keyOfB</a:t>
            </a:r>
            <a:r>
              <a:rPr lang="en-US" altLang="en-US" sz="1600" dirty="0"/>
              <a:t> | </a:t>
            </a:r>
            <a:r>
              <a:rPr lang="en-US" altLang="en-US" sz="1600" dirty="0" err="1"/>
              <a:t>attrOfB</a:t>
            </a:r>
            <a:r>
              <a:rPr lang="en-US" altLang="en-US" sz="1600" dirty="0"/>
              <a:t> | </a:t>
            </a:r>
            <a:r>
              <a:rPr lang="en-US" altLang="en-US" sz="1600" dirty="0" err="1"/>
              <a:t>abKey</a:t>
            </a:r>
            <a:r>
              <a:rPr lang="en-US" altLang="en-US" sz="1600" dirty="0"/>
              <a:t> | </a:t>
            </a:r>
            <a:r>
              <a:rPr lang="en-US" altLang="en-US" sz="1600" dirty="0" err="1"/>
              <a:t>baKey</a:t>
            </a:r>
            <a:endParaRPr lang="en-US" altLang="en-US" sz="1600" b="1" dirty="0">
              <a:solidFill>
                <a:schemeClr val="accent2"/>
              </a:solidFill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27E88A9-CA2F-4E89-A134-7DBD94038B00}"/>
              </a:ext>
            </a:extLst>
          </p:cNvPr>
          <p:cNvCxnSpPr>
            <a:cxnSpLocks/>
          </p:cNvCxnSpPr>
          <p:nvPr/>
        </p:nvCxnSpPr>
        <p:spPr>
          <a:xfrm flipH="1">
            <a:off x="3117544" y="2230680"/>
            <a:ext cx="1971645" cy="5383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FB49A54-693C-4C35-9429-42C24779E919}"/>
              </a:ext>
            </a:extLst>
          </p:cNvPr>
          <p:cNvCxnSpPr>
            <a:cxnSpLocks/>
          </p:cNvCxnSpPr>
          <p:nvPr/>
        </p:nvCxnSpPr>
        <p:spPr>
          <a:xfrm flipH="1" flipV="1">
            <a:off x="3338370" y="2499867"/>
            <a:ext cx="1160626" cy="7600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65DCD34-F233-4C4B-A743-EEB71D645934}"/>
              </a:ext>
            </a:extLst>
          </p:cNvPr>
          <p:cNvCxnSpPr>
            <a:cxnSpLocks/>
          </p:cNvCxnSpPr>
          <p:nvPr/>
        </p:nvCxnSpPr>
        <p:spPr>
          <a:xfrm flipH="1" flipV="1">
            <a:off x="3117544" y="3099746"/>
            <a:ext cx="2134196" cy="2803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59491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D0E56A-ABD9-4763-9A83-42381056F3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#5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0DDC36A-9C6A-4377-96E6-B1F67A4BE2A5}"/>
              </a:ext>
            </a:extLst>
          </p:cNvPr>
          <p:cNvGrpSpPr/>
          <p:nvPr/>
        </p:nvGrpSpPr>
        <p:grpSpPr>
          <a:xfrm>
            <a:off x="674915" y="2884714"/>
            <a:ext cx="2819400" cy="917377"/>
            <a:chOff x="1360715" y="2667000"/>
            <a:chExt cx="2819400" cy="917377"/>
          </a:xfrm>
        </p:grpSpPr>
        <p:sp>
          <p:nvSpPr>
            <p:cNvPr id="4" name="Rectangle 42">
              <a:extLst>
                <a:ext uri="{FF2B5EF4-FFF2-40B4-BE49-F238E27FC236}">
                  <a16:creationId xmlns:a16="http://schemas.microsoft.com/office/drawing/2014/main" id="{29480325-3841-4B68-AD68-FD9DDE7B41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22715" y="3276600"/>
              <a:ext cx="1295400" cy="3048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" name="Text Box 43">
              <a:extLst>
                <a:ext uri="{FF2B5EF4-FFF2-40B4-BE49-F238E27FC236}">
                  <a16:creationId xmlns:a16="http://schemas.microsoft.com/office/drawing/2014/main" id="{3B84E1A1-7D46-4BE3-A6D6-6C2365A1091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29078" y="3276600"/>
              <a:ext cx="839782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1400" dirty="0"/>
                <a:t>TABLE1</a:t>
              </a:r>
            </a:p>
          </p:txBody>
        </p:sp>
        <p:grpSp>
          <p:nvGrpSpPr>
            <p:cNvPr id="6" name="Group 44">
              <a:extLst>
                <a:ext uri="{FF2B5EF4-FFF2-40B4-BE49-F238E27FC236}">
                  <a16:creationId xmlns:a16="http://schemas.microsoft.com/office/drawing/2014/main" id="{1F97FFF4-923D-4B5D-B09E-A50516DF66D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341915" y="2667000"/>
              <a:ext cx="838200" cy="381000"/>
              <a:chOff x="792" y="2976"/>
              <a:chExt cx="528" cy="240"/>
            </a:xfrm>
          </p:grpSpPr>
          <p:sp>
            <p:nvSpPr>
              <p:cNvPr id="7" name="Oval 45">
                <a:extLst>
                  <a:ext uri="{FF2B5EF4-FFF2-40B4-BE49-F238E27FC236}">
                    <a16:creationId xmlns:a16="http://schemas.microsoft.com/office/drawing/2014/main" id="{77AC0115-C402-4895-BE04-3BF0D17B7B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2" y="2976"/>
                <a:ext cx="528" cy="240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8" name="Text Box 46">
                <a:extLst>
                  <a:ext uri="{FF2B5EF4-FFF2-40B4-BE49-F238E27FC236}">
                    <a16:creationId xmlns:a16="http://schemas.microsoft.com/office/drawing/2014/main" id="{C99FDE26-2DA9-4D09-9187-2C51D08FF86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01" y="3024"/>
                <a:ext cx="175" cy="15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r>
                  <a:rPr lang="en-US" altLang="en-US" sz="1000" dirty="0"/>
                  <a:t>C</a:t>
                </a:r>
              </a:p>
            </p:txBody>
          </p:sp>
        </p:grpSp>
        <p:grpSp>
          <p:nvGrpSpPr>
            <p:cNvPr id="9" name="Group 47">
              <a:extLst>
                <a:ext uri="{FF2B5EF4-FFF2-40B4-BE49-F238E27FC236}">
                  <a16:creationId xmlns:a16="http://schemas.microsoft.com/office/drawing/2014/main" id="{6290D51D-0DFC-4F9C-88F6-1EE3BBD83FB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351315" y="2667005"/>
              <a:ext cx="838200" cy="381001"/>
              <a:chOff x="624" y="1056"/>
              <a:chExt cx="528" cy="240"/>
            </a:xfrm>
          </p:grpSpPr>
          <p:sp>
            <p:nvSpPr>
              <p:cNvPr id="10" name="Oval 48">
                <a:extLst>
                  <a:ext uri="{FF2B5EF4-FFF2-40B4-BE49-F238E27FC236}">
                    <a16:creationId xmlns:a16="http://schemas.microsoft.com/office/drawing/2014/main" id="{52704F19-BBD0-4102-8DA5-13316B9E36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4" y="1056"/>
                <a:ext cx="528" cy="240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11" name="Text Box 49">
                <a:extLst>
                  <a:ext uri="{FF2B5EF4-FFF2-40B4-BE49-F238E27FC236}">
                    <a16:creationId xmlns:a16="http://schemas.microsoft.com/office/drawing/2014/main" id="{CCABC515-687F-4EFF-9547-6348E8A3BC2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14" y="1104"/>
                <a:ext cx="170" cy="15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r>
                  <a:rPr lang="en-US" altLang="en-US" sz="1000" dirty="0"/>
                  <a:t>B</a:t>
                </a:r>
              </a:p>
            </p:txBody>
          </p:sp>
        </p:grpSp>
        <p:grpSp>
          <p:nvGrpSpPr>
            <p:cNvPr id="12" name="Group 50">
              <a:extLst>
                <a:ext uri="{FF2B5EF4-FFF2-40B4-BE49-F238E27FC236}">
                  <a16:creationId xmlns:a16="http://schemas.microsoft.com/office/drawing/2014/main" id="{47FF3382-9697-472E-AB22-582CC520E04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360715" y="2667000"/>
              <a:ext cx="838201" cy="381000"/>
              <a:chOff x="192" y="1248"/>
              <a:chExt cx="528" cy="240"/>
            </a:xfrm>
          </p:grpSpPr>
          <p:sp>
            <p:nvSpPr>
              <p:cNvPr id="13" name="Oval 51">
                <a:extLst>
                  <a:ext uri="{FF2B5EF4-FFF2-40B4-BE49-F238E27FC236}">
                    <a16:creationId xmlns:a16="http://schemas.microsoft.com/office/drawing/2014/main" id="{8266B77E-11D8-4098-B28E-F89D13E715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2" y="1248"/>
                <a:ext cx="528" cy="240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14" name="Text Box 52">
                <a:extLst>
                  <a:ext uri="{FF2B5EF4-FFF2-40B4-BE49-F238E27FC236}">
                    <a16:creationId xmlns:a16="http://schemas.microsoft.com/office/drawing/2014/main" id="{ECD293A3-2F71-4630-885B-AF85B688C8D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6" y="1296"/>
                <a:ext cx="170" cy="15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r>
                  <a:rPr lang="en-US" altLang="en-US" sz="1000" u="sng" dirty="0"/>
                  <a:t>A</a:t>
                </a:r>
              </a:p>
            </p:txBody>
          </p:sp>
        </p:grpSp>
        <p:sp>
          <p:nvSpPr>
            <p:cNvPr id="15" name="Line 53">
              <a:extLst>
                <a:ext uri="{FF2B5EF4-FFF2-40B4-BE49-F238E27FC236}">
                  <a16:creationId xmlns:a16="http://schemas.microsoft.com/office/drawing/2014/main" id="{4007CBC6-D268-4D50-B8C0-BC26A46A48B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41715" y="3048000"/>
              <a:ext cx="533400" cy="228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Line 54">
              <a:extLst>
                <a:ext uri="{FF2B5EF4-FFF2-40B4-BE49-F238E27FC236}">
                  <a16:creationId xmlns:a16="http://schemas.microsoft.com/office/drawing/2014/main" id="{3E553D4B-FF25-4F44-AE8C-AC14AB23DB9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32315" y="3048000"/>
              <a:ext cx="0" cy="228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Line 55">
              <a:extLst>
                <a:ext uri="{FF2B5EF4-FFF2-40B4-BE49-F238E27FC236}">
                  <a16:creationId xmlns:a16="http://schemas.microsoft.com/office/drawing/2014/main" id="{6692B8FA-7880-4A75-BEE5-8E9DEA0BF1C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189515" y="3048000"/>
              <a:ext cx="609600" cy="228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9" name="Oval 45">
            <a:extLst>
              <a:ext uri="{FF2B5EF4-FFF2-40B4-BE49-F238E27FC236}">
                <a16:creationId xmlns:a16="http://schemas.microsoft.com/office/drawing/2014/main" id="{53B736DE-52B7-42A3-8DB0-F2B224646B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14274" y="2892651"/>
            <a:ext cx="838200" cy="3810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100" dirty="0"/>
              <a:t>D</a:t>
            </a:r>
          </a:p>
        </p:txBody>
      </p:sp>
      <p:sp>
        <p:nvSpPr>
          <p:cNvPr id="20" name="Line 55">
            <a:extLst>
              <a:ext uri="{FF2B5EF4-FFF2-40B4-BE49-F238E27FC236}">
                <a16:creationId xmlns:a16="http://schemas.microsoft.com/office/drawing/2014/main" id="{91B9A96D-3863-4303-BFD8-FE68C94248B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732315" y="3205389"/>
            <a:ext cx="914400" cy="3270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" name="Oval 45">
            <a:extLst>
              <a:ext uri="{FF2B5EF4-FFF2-40B4-BE49-F238E27FC236}">
                <a16:creationId xmlns:a16="http://schemas.microsoft.com/office/drawing/2014/main" id="{2C3EF4AD-B32F-4B37-A8D3-1DF33D35B9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9288" y="3418114"/>
            <a:ext cx="838200" cy="3810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100" dirty="0"/>
              <a:t>E</a:t>
            </a:r>
          </a:p>
        </p:txBody>
      </p:sp>
      <p:sp>
        <p:nvSpPr>
          <p:cNvPr id="22" name="Line 55">
            <a:extLst>
              <a:ext uri="{FF2B5EF4-FFF2-40B4-BE49-F238E27FC236}">
                <a16:creationId xmlns:a16="http://schemas.microsoft.com/office/drawing/2014/main" id="{634E1DD1-DFA6-4356-81E8-6CAF488AD593}"/>
              </a:ext>
            </a:extLst>
          </p:cNvPr>
          <p:cNvSpPr>
            <a:spLocks noChangeShapeType="1"/>
          </p:cNvSpPr>
          <p:nvPr/>
        </p:nvSpPr>
        <p:spPr bwMode="auto">
          <a:xfrm>
            <a:off x="957488" y="3646709"/>
            <a:ext cx="465135" cy="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" name="Rectangle 57">
            <a:extLst>
              <a:ext uri="{FF2B5EF4-FFF2-40B4-BE49-F238E27FC236}">
                <a16:creationId xmlns:a16="http://schemas.microsoft.com/office/drawing/2014/main" id="{02D41356-3274-4A50-8105-20DAD3CCA55E}"/>
              </a:ext>
            </a:extLst>
          </p:cNvPr>
          <p:cNvSpPr>
            <a:spLocks noChangeArrowheads="1"/>
          </p:cNvSpPr>
          <p:nvPr/>
        </p:nvSpPr>
        <p:spPr bwMode="auto">
          <a:xfrm rot="2567545">
            <a:off x="3332598" y="3983920"/>
            <a:ext cx="650005" cy="67592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dirty="0"/>
              <a:t>12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EB0A46E-731E-4F1F-97D3-6D750D9F64EA}"/>
              </a:ext>
            </a:extLst>
          </p:cNvPr>
          <p:cNvGrpSpPr/>
          <p:nvPr/>
        </p:nvGrpSpPr>
        <p:grpSpPr>
          <a:xfrm>
            <a:off x="4842787" y="2849108"/>
            <a:ext cx="2819400" cy="917377"/>
            <a:chOff x="1360715" y="2667000"/>
            <a:chExt cx="2819400" cy="917377"/>
          </a:xfrm>
        </p:grpSpPr>
        <p:sp>
          <p:nvSpPr>
            <p:cNvPr id="25" name="Rectangle 42">
              <a:extLst>
                <a:ext uri="{FF2B5EF4-FFF2-40B4-BE49-F238E27FC236}">
                  <a16:creationId xmlns:a16="http://schemas.microsoft.com/office/drawing/2014/main" id="{39962B21-39D6-4AB9-8AF7-EAE23A0DF5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22715" y="3276600"/>
              <a:ext cx="1295400" cy="3048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6" name="Text Box 43">
              <a:extLst>
                <a:ext uri="{FF2B5EF4-FFF2-40B4-BE49-F238E27FC236}">
                  <a16:creationId xmlns:a16="http://schemas.microsoft.com/office/drawing/2014/main" id="{27E14BB7-426D-470E-88B8-ADAFE57030E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29078" y="3276600"/>
              <a:ext cx="839782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1400" dirty="0"/>
                <a:t>TABLE3</a:t>
              </a:r>
            </a:p>
          </p:txBody>
        </p:sp>
        <p:grpSp>
          <p:nvGrpSpPr>
            <p:cNvPr id="27" name="Group 44">
              <a:extLst>
                <a:ext uri="{FF2B5EF4-FFF2-40B4-BE49-F238E27FC236}">
                  <a16:creationId xmlns:a16="http://schemas.microsoft.com/office/drawing/2014/main" id="{99266E1C-38E4-4581-AC95-A3EA0E3A21E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341915" y="2667000"/>
              <a:ext cx="838200" cy="381000"/>
              <a:chOff x="792" y="2976"/>
              <a:chExt cx="528" cy="240"/>
            </a:xfrm>
          </p:grpSpPr>
          <p:sp>
            <p:nvSpPr>
              <p:cNvPr id="37" name="Oval 45">
                <a:extLst>
                  <a:ext uri="{FF2B5EF4-FFF2-40B4-BE49-F238E27FC236}">
                    <a16:creationId xmlns:a16="http://schemas.microsoft.com/office/drawing/2014/main" id="{5908C82C-9F66-4A21-8355-0D55A523DA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2" y="2976"/>
                <a:ext cx="528" cy="240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38" name="Text Box 46">
                <a:extLst>
                  <a:ext uri="{FF2B5EF4-FFF2-40B4-BE49-F238E27FC236}">
                    <a16:creationId xmlns:a16="http://schemas.microsoft.com/office/drawing/2014/main" id="{030A4E8B-ABAA-4623-B3F6-F7F046264CD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01" y="3024"/>
                <a:ext cx="175" cy="15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r>
                  <a:rPr lang="en-US" altLang="en-US" sz="1000" dirty="0"/>
                  <a:t>N</a:t>
                </a:r>
              </a:p>
            </p:txBody>
          </p:sp>
        </p:grpSp>
        <p:grpSp>
          <p:nvGrpSpPr>
            <p:cNvPr id="28" name="Group 47">
              <a:extLst>
                <a:ext uri="{FF2B5EF4-FFF2-40B4-BE49-F238E27FC236}">
                  <a16:creationId xmlns:a16="http://schemas.microsoft.com/office/drawing/2014/main" id="{8171B7C3-8CF3-4404-921A-05F950ABE08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351315" y="2667005"/>
              <a:ext cx="838200" cy="381001"/>
              <a:chOff x="624" y="1056"/>
              <a:chExt cx="528" cy="240"/>
            </a:xfrm>
          </p:grpSpPr>
          <p:sp>
            <p:nvSpPr>
              <p:cNvPr id="35" name="Oval 48">
                <a:extLst>
                  <a:ext uri="{FF2B5EF4-FFF2-40B4-BE49-F238E27FC236}">
                    <a16:creationId xmlns:a16="http://schemas.microsoft.com/office/drawing/2014/main" id="{96636A9C-C9DD-4419-851F-517A0F0622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4" y="1056"/>
                <a:ext cx="528" cy="240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36" name="Text Box 49">
                <a:extLst>
                  <a:ext uri="{FF2B5EF4-FFF2-40B4-BE49-F238E27FC236}">
                    <a16:creationId xmlns:a16="http://schemas.microsoft.com/office/drawing/2014/main" id="{B88324D9-E7DF-40F9-A221-FC9A55AB275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14" y="1104"/>
                <a:ext cx="184" cy="15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r>
                  <a:rPr lang="en-US" altLang="en-US" sz="1000" u="sng" dirty="0"/>
                  <a:t>M</a:t>
                </a:r>
              </a:p>
            </p:txBody>
          </p:sp>
        </p:grpSp>
        <p:grpSp>
          <p:nvGrpSpPr>
            <p:cNvPr id="29" name="Group 50">
              <a:extLst>
                <a:ext uri="{FF2B5EF4-FFF2-40B4-BE49-F238E27FC236}">
                  <a16:creationId xmlns:a16="http://schemas.microsoft.com/office/drawing/2014/main" id="{606419F0-18C7-4E9F-AB1C-EFA53F9B626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360715" y="2667000"/>
              <a:ext cx="838201" cy="381000"/>
              <a:chOff x="192" y="1248"/>
              <a:chExt cx="528" cy="240"/>
            </a:xfrm>
          </p:grpSpPr>
          <p:sp>
            <p:nvSpPr>
              <p:cNvPr id="33" name="Oval 51">
                <a:extLst>
                  <a:ext uri="{FF2B5EF4-FFF2-40B4-BE49-F238E27FC236}">
                    <a16:creationId xmlns:a16="http://schemas.microsoft.com/office/drawing/2014/main" id="{D534D597-89E8-47FC-A676-C0C55B40EC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2" y="1248"/>
                <a:ext cx="528" cy="240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34" name="Text Box 52">
                <a:extLst>
                  <a:ext uri="{FF2B5EF4-FFF2-40B4-BE49-F238E27FC236}">
                    <a16:creationId xmlns:a16="http://schemas.microsoft.com/office/drawing/2014/main" id="{C0A03BB4-6E6A-4440-A437-D71C2CFDA5C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6" y="1296"/>
                <a:ext cx="161" cy="15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r>
                  <a:rPr lang="en-US" altLang="en-US" sz="1000" u="sng" dirty="0"/>
                  <a:t>L</a:t>
                </a:r>
              </a:p>
            </p:txBody>
          </p:sp>
        </p:grpSp>
        <p:sp>
          <p:nvSpPr>
            <p:cNvPr id="30" name="Line 53">
              <a:extLst>
                <a:ext uri="{FF2B5EF4-FFF2-40B4-BE49-F238E27FC236}">
                  <a16:creationId xmlns:a16="http://schemas.microsoft.com/office/drawing/2014/main" id="{9408B917-83E6-4E8D-9BC2-96116119A30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41715" y="3048000"/>
              <a:ext cx="533400" cy="228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Line 54">
              <a:extLst>
                <a:ext uri="{FF2B5EF4-FFF2-40B4-BE49-F238E27FC236}">
                  <a16:creationId xmlns:a16="http://schemas.microsoft.com/office/drawing/2014/main" id="{C923BC8E-6AE6-407E-BB60-789C16994E5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32315" y="3048000"/>
              <a:ext cx="0" cy="228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Line 55">
              <a:extLst>
                <a:ext uri="{FF2B5EF4-FFF2-40B4-BE49-F238E27FC236}">
                  <a16:creationId xmlns:a16="http://schemas.microsoft.com/office/drawing/2014/main" id="{223AFBCC-7918-4445-AF1E-1A59C701A0C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189515" y="3048000"/>
              <a:ext cx="609600" cy="228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9" name="Oval 45">
            <a:extLst>
              <a:ext uri="{FF2B5EF4-FFF2-40B4-BE49-F238E27FC236}">
                <a16:creationId xmlns:a16="http://schemas.microsoft.com/office/drawing/2014/main" id="{1265826F-5FA6-46D6-9053-DF9B3E413C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82146" y="2857045"/>
            <a:ext cx="838200" cy="3810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100" dirty="0"/>
              <a:t>O</a:t>
            </a:r>
          </a:p>
        </p:txBody>
      </p:sp>
      <p:sp>
        <p:nvSpPr>
          <p:cNvPr id="40" name="Line 55">
            <a:extLst>
              <a:ext uri="{FF2B5EF4-FFF2-40B4-BE49-F238E27FC236}">
                <a16:creationId xmlns:a16="http://schemas.microsoft.com/office/drawing/2014/main" id="{5880E356-0B5C-43B1-80A5-DE2FCE5687C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900187" y="3169783"/>
            <a:ext cx="914400" cy="3270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" name="Oval 45">
            <a:extLst>
              <a:ext uri="{FF2B5EF4-FFF2-40B4-BE49-F238E27FC236}">
                <a16:creationId xmlns:a16="http://schemas.microsoft.com/office/drawing/2014/main" id="{F231F036-878F-4E2C-91AC-DAB83C9890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87160" y="3382508"/>
            <a:ext cx="838200" cy="3810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100" u="sng" dirty="0"/>
              <a:t>K</a:t>
            </a:r>
          </a:p>
        </p:txBody>
      </p:sp>
      <p:sp>
        <p:nvSpPr>
          <p:cNvPr id="42" name="Line 55">
            <a:extLst>
              <a:ext uri="{FF2B5EF4-FFF2-40B4-BE49-F238E27FC236}">
                <a16:creationId xmlns:a16="http://schemas.microsoft.com/office/drawing/2014/main" id="{AB39EDA6-F35C-4509-A190-72B969C63151}"/>
              </a:ext>
            </a:extLst>
          </p:cNvPr>
          <p:cNvSpPr>
            <a:spLocks noChangeShapeType="1"/>
          </p:cNvSpPr>
          <p:nvPr/>
        </p:nvSpPr>
        <p:spPr bwMode="auto">
          <a:xfrm>
            <a:off x="5125360" y="3611103"/>
            <a:ext cx="465135" cy="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" name="Line 55">
            <a:extLst>
              <a:ext uri="{FF2B5EF4-FFF2-40B4-BE49-F238E27FC236}">
                <a16:creationId xmlns:a16="http://schemas.microsoft.com/office/drawing/2014/main" id="{00D5D4FD-766A-4447-8C1D-1D5C964FDC35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2732315" y="3825649"/>
            <a:ext cx="762000" cy="286204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" name="Line 55">
            <a:extLst>
              <a:ext uri="{FF2B5EF4-FFF2-40B4-BE49-F238E27FC236}">
                <a16:creationId xmlns:a16="http://schemas.microsoft.com/office/drawing/2014/main" id="{060A82EE-3D6B-4C0C-B2E8-D9AE8C6EC9A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059015" y="3750810"/>
            <a:ext cx="1545771" cy="57107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" name="Rectangle 57">
            <a:extLst>
              <a:ext uri="{FF2B5EF4-FFF2-40B4-BE49-F238E27FC236}">
                <a16:creationId xmlns:a16="http://schemas.microsoft.com/office/drawing/2014/main" id="{66582552-FB3A-4BE2-B6FB-BB326C4FF5BA}"/>
              </a:ext>
            </a:extLst>
          </p:cNvPr>
          <p:cNvSpPr>
            <a:spLocks noChangeArrowheads="1"/>
          </p:cNvSpPr>
          <p:nvPr/>
        </p:nvSpPr>
        <p:spPr bwMode="auto">
          <a:xfrm rot="2567545">
            <a:off x="7391167" y="4099581"/>
            <a:ext cx="650005" cy="67592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dirty="0"/>
              <a:t>23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650D0D50-512D-4850-9772-E9C65A85C3D9}"/>
              </a:ext>
            </a:extLst>
          </p:cNvPr>
          <p:cNvGrpSpPr/>
          <p:nvPr/>
        </p:nvGrpSpPr>
        <p:grpSpPr>
          <a:xfrm>
            <a:off x="8311717" y="4972926"/>
            <a:ext cx="2819400" cy="917377"/>
            <a:chOff x="1360715" y="2667000"/>
            <a:chExt cx="2819400" cy="917377"/>
          </a:xfrm>
        </p:grpSpPr>
        <p:sp>
          <p:nvSpPr>
            <p:cNvPr id="47" name="Rectangle 42">
              <a:extLst>
                <a:ext uri="{FF2B5EF4-FFF2-40B4-BE49-F238E27FC236}">
                  <a16:creationId xmlns:a16="http://schemas.microsoft.com/office/drawing/2014/main" id="{9E09FCCC-B7A1-47DB-8015-70FC0BBCDA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22715" y="3276600"/>
              <a:ext cx="1295400" cy="3048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48" name="Text Box 43">
              <a:extLst>
                <a:ext uri="{FF2B5EF4-FFF2-40B4-BE49-F238E27FC236}">
                  <a16:creationId xmlns:a16="http://schemas.microsoft.com/office/drawing/2014/main" id="{200CFDF1-631C-4E18-8B7C-8500768BAC9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29078" y="3276600"/>
              <a:ext cx="839782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1400" dirty="0"/>
                <a:t>TABLE3</a:t>
              </a:r>
            </a:p>
          </p:txBody>
        </p:sp>
        <p:grpSp>
          <p:nvGrpSpPr>
            <p:cNvPr id="49" name="Group 44">
              <a:extLst>
                <a:ext uri="{FF2B5EF4-FFF2-40B4-BE49-F238E27FC236}">
                  <a16:creationId xmlns:a16="http://schemas.microsoft.com/office/drawing/2014/main" id="{CC205286-6949-4354-A696-2A44849FA91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341915" y="2667000"/>
              <a:ext cx="838200" cy="381000"/>
              <a:chOff x="792" y="2976"/>
              <a:chExt cx="528" cy="240"/>
            </a:xfrm>
          </p:grpSpPr>
          <p:sp>
            <p:nvSpPr>
              <p:cNvPr id="59" name="Oval 45">
                <a:extLst>
                  <a:ext uri="{FF2B5EF4-FFF2-40B4-BE49-F238E27FC236}">
                    <a16:creationId xmlns:a16="http://schemas.microsoft.com/office/drawing/2014/main" id="{273E0410-CB1B-4DAE-AF31-334BDF6C77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2" y="2976"/>
                <a:ext cx="528" cy="240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60" name="Text Box 46">
                <a:extLst>
                  <a:ext uri="{FF2B5EF4-FFF2-40B4-BE49-F238E27FC236}">
                    <a16:creationId xmlns:a16="http://schemas.microsoft.com/office/drawing/2014/main" id="{0E3ED8BF-4B59-484C-A829-54D9A8D55B4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01" y="3024"/>
                <a:ext cx="175" cy="15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r>
                  <a:rPr lang="en-US" altLang="en-US" sz="1000" dirty="0"/>
                  <a:t>H</a:t>
                </a:r>
              </a:p>
            </p:txBody>
          </p:sp>
        </p:grpSp>
        <p:grpSp>
          <p:nvGrpSpPr>
            <p:cNvPr id="50" name="Group 47">
              <a:extLst>
                <a:ext uri="{FF2B5EF4-FFF2-40B4-BE49-F238E27FC236}">
                  <a16:creationId xmlns:a16="http://schemas.microsoft.com/office/drawing/2014/main" id="{7BB5261F-03EF-4AE9-8C30-AC231405AFD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351315" y="2667005"/>
              <a:ext cx="838200" cy="381001"/>
              <a:chOff x="624" y="1056"/>
              <a:chExt cx="528" cy="240"/>
            </a:xfrm>
          </p:grpSpPr>
          <p:sp>
            <p:nvSpPr>
              <p:cNvPr id="57" name="Oval 48">
                <a:extLst>
                  <a:ext uri="{FF2B5EF4-FFF2-40B4-BE49-F238E27FC236}">
                    <a16:creationId xmlns:a16="http://schemas.microsoft.com/office/drawing/2014/main" id="{8A70E3B4-B817-43F9-BAAA-058EB2BD96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4" y="1056"/>
                <a:ext cx="528" cy="240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58" name="Text Box 49">
                <a:extLst>
                  <a:ext uri="{FF2B5EF4-FFF2-40B4-BE49-F238E27FC236}">
                    <a16:creationId xmlns:a16="http://schemas.microsoft.com/office/drawing/2014/main" id="{BDA1FC42-DDF9-47C3-B761-DD5163528EE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14" y="1104"/>
                <a:ext cx="184" cy="15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r>
                  <a:rPr lang="en-US" altLang="en-US" sz="1000" u="sng" dirty="0"/>
                  <a:t>G</a:t>
                </a:r>
              </a:p>
            </p:txBody>
          </p: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C69784B2-354A-437F-87A6-9F27633C002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360715" y="2667000"/>
              <a:ext cx="838201" cy="381000"/>
              <a:chOff x="192" y="1248"/>
              <a:chExt cx="528" cy="240"/>
            </a:xfrm>
          </p:grpSpPr>
          <p:sp>
            <p:nvSpPr>
              <p:cNvPr id="55" name="Oval 51">
                <a:extLst>
                  <a:ext uri="{FF2B5EF4-FFF2-40B4-BE49-F238E27FC236}">
                    <a16:creationId xmlns:a16="http://schemas.microsoft.com/office/drawing/2014/main" id="{D60D6E1D-BD96-4A72-95EA-6AB9015479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2" y="1248"/>
                <a:ext cx="528" cy="240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56" name="Text Box 52">
                <a:extLst>
                  <a:ext uri="{FF2B5EF4-FFF2-40B4-BE49-F238E27FC236}">
                    <a16:creationId xmlns:a16="http://schemas.microsoft.com/office/drawing/2014/main" id="{CB6AE94E-1228-4A2A-92BF-39C6D5D7063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6" y="1296"/>
                <a:ext cx="166" cy="15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r>
                  <a:rPr lang="en-US" altLang="en-US" sz="1000" u="sng" dirty="0"/>
                  <a:t>F</a:t>
                </a:r>
              </a:p>
            </p:txBody>
          </p:sp>
        </p:grpSp>
        <p:sp>
          <p:nvSpPr>
            <p:cNvPr id="52" name="Line 53">
              <a:extLst>
                <a:ext uri="{FF2B5EF4-FFF2-40B4-BE49-F238E27FC236}">
                  <a16:creationId xmlns:a16="http://schemas.microsoft.com/office/drawing/2014/main" id="{A646EC1C-D015-43EE-B5DC-0F20E64DA5D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41715" y="3048000"/>
              <a:ext cx="533400" cy="228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3" name="Line 54">
              <a:extLst>
                <a:ext uri="{FF2B5EF4-FFF2-40B4-BE49-F238E27FC236}">
                  <a16:creationId xmlns:a16="http://schemas.microsoft.com/office/drawing/2014/main" id="{279F06F8-A437-468C-A9F0-C37F7EB2BB3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32315" y="3048000"/>
              <a:ext cx="0" cy="228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4" name="Line 55">
              <a:extLst>
                <a:ext uri="{FF2B5EF4-FFF2-40B4-BE49-F238E27FC236}">
                  <a16:creationId xmlns:a16="http://schemas.microsoft.com/office/drawing/2014/main" id="{9814F23A-2498-4A8D-A5E9-48DABDBFF75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189515" y="3048000"/>
              <a:ext cx="609600" cy="228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1" name="Oval 45">
            <a:extLst>
              <a:ext uri="{FF2B5EF4-FFF2-40B4-BE49-F238E27FC236}">
                <a16:creationId xmlns:a16="http://schemas.microsoft.com/office/drawing/2014/main" id="{E1B90316-CDED-445C-9CFF-37224609A9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60141" y="4983840"/>
            <a:ext cx="838200" cy="3810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100" dirty="0"/>
              <a:t>I</a:t>
            </a:r>
          </a:p>
        </p:txBody>
      </p:sp>
      <p:sp>
        <p:nvSpPr>
          <p:cNvPr id="62" name="Line 55">
            <a:extLst>
              <a:ext uri="{FF2B5EF4-FFF2-40B4-BE49-F238E27FC236}">
                <a16:creationId xmlns:a16="http://schemas.microsoft.com/office/drawing/2014/main" id="{657BC8FC-C5CA-497E-9410-2C5DB2A3093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0378182" y="5296578"/>
            <a:ext cx="914400" cy="3270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3" name="Oval 45">
            <a:extLst>
              <a:ext uri="{FF2B5EF4-FFF2-40B4-BE49-F238E27FC236}">
                <a16:creationId xmlns:a16="http://schemas.microsoft.com/office/drawing/2014/main" id="{B8A7F512-ECE7-49BD-B168-DEDC0F5087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97281" y="5669641"/>
            <a:ext cx="838200" cy="3810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100" dirty="0"/>
              <a:t>J</a:t>
            </a:r>
          </a:p>
        </p:txBody>
      </p:sp>
      <p:sp>
        <p:nvSpPr>
          <p:cNvPr id="64" name="Line 55">
            <a:extLst>
              <a:ext uri="{FF2B5EF4-FFF2-40B4-BE49-F238E27FC236}">
                <a16:creationId xmlns:a16="http://schemas.microsoft.com/office/drawing/2014/main" id="{93F03931-BD20-44B3-A4E7-37052F2C6F92}"/>
              </a:ext>
            </a:extLst>
          </p:cNvPr>
          <p:cNvSpPr>
            <a:spLocks noChangeShapeType="1"/>
          </p:cNvSpPr>
          <p:nvPr/>
        </p:nvSpPr>
        <p:spPr bwMode="auto">
          <a:xfrm>
            <a:off x="10366969" y="5814097"/>
            <a:ext cx="465135" cy="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5" name="Line 55">
            <a:extLst>
              <a:ext uri="{FF2B5EF4-FFF2-40B4-BE49-F238E27FC236}">
                <a16:creationId xmlns:a16="http://schemas.microsoft.com/office/drawing/2014/main" id="{68F73ED9-4A47-4978-9310-7C855299B783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877738" y="3763508"/>
            <a:ext cx="762000" cy="286204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6" name="Line 55">
            <a:extLst>
              <a:ext uri="{FF2B5EF4-FFF2-40B4-BE49-F238E27FC236}">
                <a16:creationId xmlns:a16="http://schemas.microsoft.com/office/drawing/2014/main" id="{061CD632-CDDF-452E-89B3-978C29BB30D6}"/>
              </a:ext>
            </a:extLst>
          </p:cNvPr>
          <p:cNvSpPr>
            <a:spLocks noChangeShapeType="1"/>
          </p:cNvSpPr>
          <p:nvPr/>
        </p:nvSpPr>
        <p:spPr bwMode="auto">
          <a:xfrm>
            <a:off x="7682146" y="4906334"/>
            <a:ext cx="1400635" cy="983969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5202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E4F506-A785-4FB5-8F3C-02A0DFBCC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#6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3A19AB-6193-4041-824C-284D18C13593}"/>
              </a:ext>
            </a:extLst>
          </p:cNvPr>
          <p:cNvSpPr txBox="1"/>
          <p:nvPr/>
        </p:nvSpPr>
        <p:spPr>
          <a:xfrm>
            <a:off x="838200" y="1690688"/>
            <a:ext cx="15526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There are no redundant left hand side attributes.</a:t>
            </a:r>
          </a:p>
        </p:txBody>
      </p:sp>
      <p:pic>
        <p:nvPicPr>
          <p:cNvPr id="6" name="Picture 5" descr="Diagram, schematic&#10;&#10;Description automatically generated">
            <a:extLst>
              <a:ext uri="{FF2B5EF4-FFF2-40B4-BE49-F238E27FC236}">
                <a16:creationId xmlns:a16="http://schemas.microsoft.com/office/drawing/2014/main" id="{70803A05-3C68-494B-9F01-353904510D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250" y="0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8181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82731-954E-4D9A-BD3E-DF828FC95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#7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5CAB05-A374-4C54-8F25-361B507A1F65}"/>
              </a:ext>
            </a:extLst>
          </p:cNvPr>
          <p:cNvSpPr txBox="1"/>
          <p:nvPr/>
        </p:nvSpPr>
        <p:spPr>
          <a:xfrm>
            <a:off x="771787" y="1971413"/>
            <a:ext cx="8145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Key is A,G,B since AGB = A, G, B, C, E, F, D are all the attributes of the table</a:t>
            </a:r>
          </a:p>
        </p:txBody>
      </p:sp>
    </p:spTree>
    <p:extLst>
      <p:ext uri="{BB962C8B-B14F-4D97-AF65-F5344CB8AC3E}">
        <p14:creationId xmlns:p14="http://schemas.microsoft.com/office/powerpoint/2010/main" val="33926869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B4C41B-65FF-4E84-84D4-C519E9C04E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#8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59FB17-4BFE-4060-B343-CBB6891FAA2B}"/>
              </a:ext>
            </a:extLst>
          </p:cNvPr>
          <p:cNvSpPr txBox="1"/>
          <p:nvPr/>
        </p:nvSpPr>
        <p:spPr>
          <a:xfrm>
            <a:off x="654341" y="1879134"/>
            <a:ext cx="4228052" cy="3691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F1 is equivalent to F2</a:t>
            </a:r>
          </a:p>
        </p:txBody>
      </p:sp>
      <p:pic>
        <p:nvPicPr>
          <p:cNvPr id="6" name="Picture 5" descr="Chart&#10;&#10;Description automatically generated with medium confidence">
            <a:extLst>
              <a:ext uri="{FF2B5EF4-FFF2-40B4-BE49-F238E27FC236}">
                <a16:creationId xmlns:a16="http://schemas.microsoft.com/office/drawing/2014/main" id="{1A5075B2-F194-44D8-975B-C0D40855C1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7000" y="85725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0710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1338</TotalTime>
  <Words>259</Words>
  <Application>Microsoft Office PowerPoint</Application>
  <PresentationFormat>Widescreen</PresentationFormat>
  <Paragraphs>67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Times New Roman</vt:lpstr>
      <vt:lpstr>Office Theme</vt:lpstr>
      <vt:lpstr>CS561 Final</vt:lpstr>
      <vt:lpstr>#1</vt:lpstr>
      <vt:lpstr>#2</vt:lpstr>
      <vt:lpstr>#3</vt:lpstr>
      <vt:lpstr>#4</vt:lpstr>
      <vt:lpstr>#5</vt:lpstr>
      <vt:lpstr>#6</vt:lpstr>
      <vt:lpstr>#7</vt:lpstr>
      <vt:lpstr>#8</vt:lpstr>
      <vt:lpstr>#9</vt:lpstr>
      <vt:lpstr>#10</vt:lpstr>
      <vt:lpstr>#11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CS561 Final</dc:title>
  <dc:creator>Caleb Elliott</dc:creator>
  <cp:lastModifiedBy>Caleb Elliott</cp:lastModifiedBy>
  <cp:revision>15</cp:revision>
  <dcterms:created xsi:type="dcterms:W3CDTF">2021-05-08T23:32:54Z</dcterms:created>
  <dcterms:modified xsi:type="dcterms:W3CDTF">2021-05-09T21:56:01Z</dcterms:modified>
</cp:coreProperties>
</file>